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7"/>
  </p:notesMasterIdLst>
  <p:sldIdLst>
    <p:sldId id="256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72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3">
            <a:lumMod val="20000"/>
            <a:lumOff val="80000"/>
          </a:schemeClr>
        </a:solidFill>
      </c:spPr>
    </c:sideWall>
    <c:backWall>
      <c:thickness val="0"/>
      <c:spPr>
        <a:solidFill>
          <a:schemeClr val="accent3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8282419103191433"/>
          <c:y val="0.22869642570578577"/>
          <c:w val="0.79417093746859702"/>
          <c:h val="0.62081176990058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75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pattFill prst="sphere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3.1127222103759043E-2"/>
                  <c:y val="-5.154120374278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690833155638559E-2"/>
                  <c:y val="-4.638708336850581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</c:v>
                </c:pt>
                <c:pt idx="1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90816"/>
        <c:axId val="7892352"/>
        <c:axId val="0"/>
      </c:bar3DChart>
      <c:catAx>
        <c:axId val="78908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accent3">
              <a:lumMod val="20000"/>
              <a:lumOff val="80000"/>
            </a:schemeClr>
          </a:solidFill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7892352"/>
        <c:crosses val="autoZero"/>
        <c:auto val="1"/>
        <c:lblAlgn val="ctr"/>
        <c:lblOffset val="100"/>
        <c:noMultiLvlLbl val="0"/>
      </c:catAx>
      <c:valAx>
        <c:axId val="789235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890816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386649589439562"/>
          <c:y val="0.36189951116542607"/>
          <c:w val="0.53999039789229764"/>
          <c:h val="0.468551657342732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pattFill prst="lgCheck">
                <a:fgClr>
                  <a:schemeClr val="accent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bubble3D val="0"/>
            <c:spPr>
              <a:pattFill prst="horzBrick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6.1973008290084168E-2"/>
                  <c:y val="0.1370329372005261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Бюджет и налоги </a:t>
                    </a:r>
                  </a:p>
                  <a:p>
                    <a:r>
                      <a:rPr lang="ru-RU" sz="1300" dirty="0" smtClean="0">
                        <a:solidFill>
                          <a:srgbClr val="FF0000"/>
                        </a:solidFill>
                      </a:rPr>
                      <a:t>31</a:t>
                    </a:r>
                    <a:r>
                      <a:rPr lang="ru-RU" sz="1300" dirty="0"/>
                      <a:t>; </a:t>
                    </a:r>
                    <a:r>
                      <a:rPr lang="ru-RU" sz="1300" dirty="0" smtClean="0"/>
                      <a:t>32,0 %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905444368615127E-2"/>
                  <c:y val="6.3309945848310761E-2"/>
                </c:manualLayout>
              </c:layout>
              <c:tx>
                <c:rich>
                  <a:bodyPr/>
                  <a:lstStyle/>
                  <a:p>
                    <a:pPr>
                      <a:defRPr sz="1300" b="1"/>
                    </a:pPr>
                    <a:r>
                      <a:rPr lang="ru-RU" sz="1300" dirty="0"/>
                      <a:t>Вопросы развития городской </a:t>
                    </a:r>
                    <a:r>
                      <a:rPr lang="ru-RU" sz="1300" dirty="0" smtClean="0"/>
                      <a:t>инф-</a:t>
                    </a:r>
                    <a:r>
                      <a:rPr lang="ru-RU" sz="1300" dirty="0" err="1" smtClean="0"/>
                      <a:t>ры</a:t>
                    </a:r>
                    <a:r>
                      <a:rPr lang="ru-RU" sz="1300" dirty="0" smtClean="0"/>
                      <a:t> </a:t>
                    </a:r>
                    <a:r>
                      <a:rPr lang="ru-RU" sz="1300" dirty="0">
                        <a:solidFill>
                          <a:srgbClr val="FF0000"/>
                        </a:solidFill>
                      </a:rPr>
                      <a:t>5</a:t>
                    </a:r>
                    <a:r>
                      <a:rPr lang="ru-RU" sz="1300" dirty="0"/>
                      <a:t>; </a:t>
                    </a:r>
                    <a:r>
                      <a:rPr lang="ru-RU" sz="1300" dirty="0" smtClean="0"/>
                      <a:t>5,0</a:t>
                    </a:r>
                    <a:r>
                      <a:rPr lang="ru-RU" sz="1300" baseline="0" dirty="0" smtClean="0"/>
                      <a:t> </a:t>
                    </a:r>
                    <a:r>
                      <a:rPr lang="ru-RU" sz="1300" dirty="0" smtClean="0"/>
                      <a:t>%</a:t>
                    </a:r>
                    <a:endParaRPr lang="ru-RU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8170097502393907E-2"/>
                  <c:y val="-7.0230547860273593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Муниципальная</a:t>
                    </a:r>
                    <a:r>
                      <a:rPr lang="ru-RU" sz="1300" baseline="0" dirty="0" smtClean="0"/>
                      <a:t> </a:t>
                    </a:r>
                    <a:r>
                      <a:rPr lang="ru-RU" sz="1300" dirty="0" smtClean="0"/>
                      <a:t>собственность</a:t>
                    </a:r>
                  </a:p>
                  <a:p>
                    <a:r>
                      <a:rPr lang="ru-RU" sz="1300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sz="1300" dirty="0">
                        <a:solidFill>
                          <a:srgbClr val="FF0000"/>
                        </a:solidFill>
                      </a:rPr>
                      <a:t>37</a:t>
                    </a:r>
                    <a:r>
                      <a:rPr lang="ru-RU" sz="1300" dirty="0"/>
                      <a:t>; </a:t>
                    </a:r>
                    <a:r>
                      <a:rPr lang="ru-RU" sz="1300" dirty="0" smtClean="0"/>
                      <a:t>39,0 %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300" dirty="0" smtClean="0"/>
                      <a:t>Экономическая </a:t>
                    </a:r>
                    <a:r>
                      <a:rPr lang="ru-RU" sz="1300" dirty="0"/>
                      <a:t>политика и </a:t>
                    </a:r>
                    <a:r>
                      <a:rPr lang="ru-RU" sz="1300" dirty="0" err="1" smtClean="0"/>
                      <a:t>предпр</a:t>
                    </a:r>
                    <a:r>
                      <a:rPr lang="ru-RU" sz="1300" dirty="0" smtClean="0"/>
                      <a:t>-во</a:t>
                    </a:r>
                  </a:p>
                  <a:p>
                    <a:r>
                      <a:rPr lang="ru-RU" sz="1300" dirty="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ru-RU" sz="1300" dirty="0"/>
                      <a:t>; </a:t>
                    </a:r>
                    <a:r>
                      <a:rPr lang="ru-RU" sz="1300" dirty="0" smtClean="0"/>
                      <a:t>2,0 %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8009374619751245E-2"/>
                  <c:y val="-0.1174085495876802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/>
                      <a:t>Местное </a:t>
                    </a:r>
                    <a:r>
                      <a:rPr lang="ru-RU" sz="1300" dirty="0" smtClean="0"/>
                      <a:t>самоуправление </a:t>
                    </a:r>
                    <a:r>
                      <a:rPr lang="ru-RU" sz="1300" dirty="0">
                        <a:solidFill>
                          <a:srgbClr val="FF0000"/>
                        </a:solidFill>
                      </a:rPr>
                      <a:t>9</a:t>
                    </a:r>
                    <a:r>
                      <a:rPr lang="ru-RU" sz="1300" dirty="0"/>
                      <a:t>; </a:t>
                    </a:r>
                    <a:r>
                      <a:rPr lang="ru-RU" sz="1300" dirty="0" smtClean="0"/>
                      <a:t>9,0 %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2322480041900107"/>
                  <c:y val="-0.10708733975794804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Прочие вопросы</a:t>
                    </a:r>
                  </a:p>
                  <a:p>
                    <a:r>
                      <a:rPr lang="ru-RU" sz="1300" dirty="0" smtClean="0">
                        <a:solidFill>
                          <a:srgbClr val="FF0000"/>
                        </a:solidFill>
                      </a:rPr>
                      <a:t>12</a:t>
                    </a:r>
                    <a:r>
                      <a:rPr lang="ru-RU" sz="1300" dirty="0" smtClean="0"/>
                      <a:t>; 13,0 %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Бюджет и налоги</c:v>
                </c:pt>
                <c:pt idx="1">
                  <c:v>Вопросы развития городской инф-ры</c:v>
                </c:pt>
                <c:pt idx="2">
                  <c:v>Муницип. собственность</c:v>
                </c:pt>
                <c:pt idx="3">
                  <c:v>Эконом. политика и предпр-во</c:v>
                </c:pt>
                <c:pt idx="4">
                  <c:v>Местное самоуправление</c:v>
                </c:pt>
                <c:pt idx="5">
                  <c:v>Прочие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</c:v>
                </c:pt>
                <c:pt idx="1">
                  <c:v>5</c:v>
                </c:pt>
                <c:pt idx="2">
                  <c:v>37</c:v>
                </c:pt>
                <c:pt idx="3">
                  <c:v>2</c:v>
                </c:pt>
                <c:pt idx="4">
                  <c:v>9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63723250710713719"/>
          <c:y val="0.453125"/>
          <c:w val="0.30771594288212906"/>
          <c:h val="0.4187500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7.6682301000371936E-3"/>
                  <c:y val="0.145289037742942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КСП  </a:t>
                    </a:r>
                  </a:p>
                  <a:p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17728625965875E-2"/>
                  <c:y val="0.1052256852529623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ПК </a:t>
                    </a:r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ТГД</a:t>
                    </a:r>
                  </a:p>
                  <a:p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307445710541023E-3"/>
                  <c:y val="-3.771321041364546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Депутаты </a:t>
                    </a:r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ТГД</a:t>
                    </a:r>
                    <a:r>
                      <a:rPr lang="ru-RU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771648560787932"/>
                  <c:y val="-3.993003603700379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Глава </a:t>
                    </a:r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города </a:t>
                    </a:r>
                    <a:r>
                      <a:rPr lang="ru-RU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КСП </c:v>
                </c:pt>
                <c:pt idx="1">
                  <c:v>ПК ТГД</c:v>
                </c:pt>
                <c:pt idx="2">
                  <c:v>Депутаты ТГД</c:v>
                </c:pt>
                <c:pt idx="3">
                  <c:v>Глава города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0454D-340D-4C3D-9467-BD3A8DCEAAD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05BDA-5DCD-4008-9E13-DE8C5D86FB63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ru-RU" sz="1600" b="1" dirty="0" smtClean="0"/>
            <a:t>Контроль бюджетного процесса в части обеспечения бюджетной устойчивости и сбалансированности бюджета города Твери, исходя из сложившейся экономической ситуации в стране, вызванной распространением новой коронавирусной инфекции и принятием мер по устранению ее последствий</a:t>
          </a:r>
          <a:endParaRPr lang="ru-RU" sz="1600" b="1" dirty="0"/>
        </a:p>
      </dgm:t>
    </dgm:pt>
    <dgm:pt modelId="{ED1C610A-E1AA-4227-83BB-ED5F61F03114}" type="parTrans" cxnId="{D3298395-0392-4EBA-82AC-79747A0FA867}">
      <dgm:prSet/>
      <dgm:spPr/>
      <dgm:t>
        <a:bodyPr/>
        <a:lstStyle/>
        <a:p>
          <a:endParaRPr lang="ru-RU"/>
        </a:p>
      </dgm:t>
    </dgm:pt>
    <dgm:pt modelId="{D22D68B5-B179-4FC2-ACE3-C1253C2F4A54}" type="sibTrans" cxnId="{D3298395-0392-4EBA-82AC-79747A0FA867}">
      <dgm:prSet/>
      <dgm:spPr/>
      <dgm:t>
        <a:bodyPr/>
        <a:lstStyle/>
        <a:p>
          <a:endParaRPr lang="ru-RU"/>
        </a:p>
      </dgm:t>
    </dgm:pt>
    <dgm:pt modelId="{5AFA4E00-1C76-4D2C-B8BC-B09EC544ADCD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just"/>
          <a:r>
            <a:rPr lang="ru-RU" sz="1600" b="1" dirty="0" smtClean="0"/>
            <a:t>Контроль мероприятий, направленных на поэтапное снижение дефицита бюджета города Твери, снижение муниципального долга</a:t>
          </a:r>
          <a:endParaRPr lang="ru-RU" sz="1600" b="1" dirty="0"/>
        </a:p>
      </dgm:t>
    </dgm:pt>
    <dgm:pt modelId="{210E1E04-C616-45CF-B224-C6C25DA9F478}" type="parTrans" cxnId="{848A6196-D594-4513-B088-7C3FDB896618}">
      <dgm:prSet/>
      <dgm:spPr/>
      <dgm:t>
        <a:bodyPr/>
        <a:lstStyle/>
        <a:p>
          <a:endParaRPr lang="ru-RU"/>
        </a:p>
      </dgm:t>
    </dgm:pt>
    <dgm:pt modelId="{1F92B054-EF52-4645-BB02-A949AF6A9F56}" type="sibTrans" cxnId="{848A6196-D594-4513-B088-7C3FDB896618}">
      <dgm:prSet/>
      <dgm:spPr/>
      <dgm:t>
        <a:bodyPr/>
        <a:lstStyle/>
        <a:p>
          <a:endParaRPr lang="ru-RU"/>
        </a:p>
      </dgm:t>
    </dgm:pt>
    <dgm:pt modelId="{CDB59FF1-A002-4F9D-A71F-01850524D77D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ru-RU" sz="1600" b="1" dirty="0" smtClean="0"/>
            <a:t>Контроль за целевым и эффективным использованием средств бюджета города, направленных на обеспечение деятельности муниципальных предприятий и учреждений</a:t>
          </a:r>
          <a:endParaRPr lang="ru-RU" sz="1600" b="1" dirty="0"/>
        </a:p>
      </dgm:t>
    </dgm:pt>
    <dgm:pt modelId="{AC6ECAA4-A602-4CB4-9B04-8566039BD957}" type="parTrans" cxnId="{DF12B8AD-4E7B-40C7-B9E5-D137C0AB9F9B}">
      <dgm:prSet/>
      <dgm:spPr/>
      <dgm:t>
        <a:bodyPr/>
        <a:lstStyle/>
        <a:p>
          <a:endParaRPr lang="ru-RU"/>
        </a:p>
      </dgm:t>
    </dgm:pt>
    <dgm:pt modelId="{6661DAED-DC6D-48F4-84CB-1707C7E82D77}" type="sibTrans" cxnId="{DF12B8AD-4E7B-40C7-B9E5-D137C0AB9F9B}">
      <dgm:prSet/>
      <dgm:spPr/>
      <dgm:t>
        <a:bodyPr/>
        <a:lstStyle/>
        <a:p>
          <a:endParaRPr lang="ru-RU"/>
        </a:p>
      </dgm:t>
    </dgm:pt>
    <dgm:pt modelId="{9D9A0412-5B74-4DB1-B40E-5FF4320EB9C7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ru-RU" sz="1600" b="1" dirty="0" smtClean="0"/>
            <a:t>Анализ исполнения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600" b="1" dirty="0"/>
        </a:p>
      </dgm:t>
    </dgm:pt>
    <dgm:pt modelId="{6CA5E65E-0321-41E3-A399-8C64C8345CE2}" type="parTrans" cxnId="{1227F7DB-7738-4A6B-9440-D2D4FAC35A01}">
      <dgm:prSet/>
      <dgm:spPr/>
      <dgm:t>
        <a:bodyPr/>
        <a:lstStyle/>
        <a:p>
          <a:endParaRPr lang="ru-RU"/>
        </a:p>
      </dgm:t>
    </dgm:pt>
    <dgm:pt modelId="{AC660FD8-D303-4AE5-97D7-9EE4F3A60FCE}" type="sibTrans" cxnId="{1227F7DB-7738-4A6B-9440-D2D4FAC35A01}">
      <dgm:prSet/>
      <dgm:spPr/>
      <dgm:t>
        <a:bodyPr/>
        <a:lstStyle/>
        <a:p>
          <a:endParaRPr lang="ru-RU"/>
        </a:p>
      </dgm:t>
    </dgm:pt>
    <dgm:pt modelId="{49B39453-DA4E-47FA-AF61-8FEE348EDAC1}" type="pres">
      <dgm:prSet presAssocID="{20E0454D-340D-4C3D-9467-BD3A8DCEAA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F4454-B0E1-4F5B-BB55-067132F79BE5}" type="pres">
      <dgm:prSet presAssocID="{5D405BDA-5DCD-4008-9E13-DE8C5D86FB63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1F53F66F-894E-41F6-94B4-8CEF3C24FB8A}" type="pres">
      <dgm:prSet presAssocID="{5D405BDA-5DCD-4008-9E13-DE8C5D86FB6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D4BA293-004E-4E92-8577-0BB80D73AFBA}" type="pres">
      <dgm:prSet presAssocID="{5D405BDA-5DCD-4008-9E13-DE8C5D86FB63}" presName="parentText" presStyleLbl="node1" presStyleIdx="0" presStyleCnt="4" custScaleX="132468" custScaleY="155938" custLinFactX="-3137" custLinFactNeighborX="-100000" custLinFactNeighborY="-1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705B7-DF9C-44AE-B7F8-F2CB99B59EF6}" type="pres">
      <dgm:prSet presAssocID="{5D405BDA-5DCD-4008-9E13-DE8C5D86FB63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BA9EAC7-B254-4EAF-B19F-BE67E5CB71BA}" type="pres">
      <dgm:prSet presAssocID="{5D405BDA-5DCD-4008-9E13-DE8C5D86FB63}" presName="childText" presStyleLbl="conFgAcc1" presStyleIdx="0" presStyleCnt="4" custScaleX="94130" custScaleY="77677" custLinFactNeighborX="1086" custLinFactNeighborY="3326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DA2245B-3E19-42CA-A998-8A17101DFE7A}" type="pres">
      <dgm:prSet presAssocID="{D22D68B5-B179-4FC2-ACE3-C1253C2F4A54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FF6CA21-3F42-4466-AB0A-082BC48BB6F0}" type="pres">
      <dgm:prSet presAssocID="{5AFA4E00-1C76-4D2C-B8BC-B09EC544ADCD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41243F7-19C5-4C88-8A52-7D7464AD054A}" type="pres">
      <dgm:prSet presAssocID="{5AFA4E00-1C76-4D2C-B8BC-B09EC544AD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16334A2-9E7C-4DF1-AB7D-12E6AC02A790}" type="pres">
      <dgm:prSet presAssocID="{5AFA4E00-1C76-4D2C-B8BC-B09EC544ADCD}" presName="parentText" presStyleLbl="node1" presStyleIdx="1" presStyleCnt="4" custScaleX="124585" custScaleY="78041" custLinFactNeighborX="-97277" custLinFactNeighborY="-5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39400-021E-4D47-AB7E-4B98005DC8CD}" type="pres">
      <dgm:prSet presAssocID="{5AFA4E00-1C76-4D2C-B8BC-B09EC544ADCD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1EACBB36-FD41-468A-BFDD-2E889FB4FDDC}" type="pres">
      <dgm:prSet presAssocID="{5AFA4E00-1C76-4D2C-B8BC-B09EC544ADCD}" presName="childText" presStyleLbl="conFgAcc1" presStyleIdx="1" presStyleCnt="4" custScaleX="88325" custScaleY="87659" custLinFactNeighborX="1086" custLinFactNeighborY="-13846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E267683A-E168-441A-8DA6-98B6DFD2D939}" type="pres">
      <dgm:prSet presAssocID="{1F92B054-EF52-4645-BB02-A949AF6A9F56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08C133B0-AA8D-48FD-8698-9FC69CF593F2}" type="pres">
      <dgm:prSet presAssocID="{9D9A0412-5B74-4DB1-B40E-5FF4320EB9C7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6557CF49-2EB5-4C09-A9BC-DB97FFA68626}" type="pres">
      <dgm:prSet presAssocID="{9D9A0412-5B74-4DB1-B40E-5FF4320EB9C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7927790-72BE-45F2-A041-63B358A15087}" type="pres">
      <dgm:prSet presAssocID="{9D9A0412-5B74-4DB1-B40E-5FF4320EB9C7}" presName="parentText" presStyleLbl="node1" presStyleIdx="2" presStyleCnt="4" custScaleX="119398" custLinFactNeighborX="-99093" custLinFactNeighborY="-154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FCC0-E299-4410-AF53-02FB2082C73B}" type="pres">
      <dgm:prSet presAssocID="{9D9A0412-5B74-4DB1-B40E-5FF4320EB9C7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491B14FE-62FA-4456-8EA8-9AC986895A15}" type="pres">
      <dgm:prSet presAssocID="{9D9A0412-5B74-4DB1-B40E-5FF4320EB9C7}" presName="childText" presStyleLbl="conFgAcc1" presStyleIdx="2" presStyleCnt="4" custScaleX="84463" custScaleY="70068" custLinFactNeighborX="1265" custLinFactNeighborY="-30734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E12D6DA-9D9A-40F1-9394-D36C5C6F0127}" type="pres">
      <dgm:prSet presAssocID="{AC660FD8-D303-4AE5-97D7-9EE4F3A60FCE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84C6BFA-9B29-48C8-AF2E-1A5BD612D61B}" type="pres">
      <dgm:prSet presAssocID="{CDB59FF1-A002-4F9D-A71F-01850524D77D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45E6B8D-493C-4E17-8FB2-8F147C50AA9D}" type="pres">
      <dgm:prSet presAssocID="{CDB59FF1-A002-4F9D-A71F-01850524D77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2202273-4A6E-46F0-8F28-DDB9B67E31DD}" type="pres">
      <dgm:prSet presAssocID="{CDB59FF1-A002-4F9D-A71F-01850524D77D}" presName="parentText" presStyleLbl="node1" presStyleIdx="3" presStyleCnt="4" custScaleX="113416" custScaleY="116826" custLinFactX="-217" custLinFactNeighborX="-100000" custLinFactNeighborY="-19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F71CF-2A7C-4E63-AADF-6663BB75C0A3}" type="pres">
      <dgm:prSet presAssocID="{CDB59FF1-A002-4F9D-A71F-01850524D77D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2A12219-99FA-4DC2-A908-D83A0DBE30BA}" type="pres">
      <dgm:prSet presAssocID="{CDB59FF1-A002-4F9D-A71F-01850524D77D}" presName="childText" presStyleLbl="conFgAcc1" presStyleIdx="3" presStyleCnt="4" custScaleX="80579" custScaleY="52454" custLinFactNeighborX="1086" custLinFactNeighborY="-2975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</dgm:ptLst>
  <dgm:cxnLst>
    <dgm:cxn modelId="{D656B4B5-601F-45F2-9CD3-1DD0C8D32ABA}" type="presOf" srcId="{5AFA4E00-1C76-4D2C-B8BC-B09EC544ADCD}" destId="{D41243F7-19C5-4C88-8A52-7D7464AD054A}" srcOrd="0" destOrd="0" presId="urn:microsoft.com/office/officeart/2005/8/layout/list1"/>
    <dgm:cxn modelId="{887F8B2B-4679-474E-B268-33EE012A975D}" type="presOf" srcId="{5D405BDA-5DCD-4008-9E13-DE8C5D86FB63}" destId="{1F53F66F-894E-41F6-94B4-8CEF3C24FB8A}" srcOrd="0" destOrd="0" presId="urn:microsoft.com/office/officeart/2005/8/layout/list1"/>
    <dgm:cxn modelId="{848A6196-D594-4513-B088-7C3FDB896618}" srcId="{20E0454D-340D-4C3D-9467-BD3A8DCEAADF}" destId="{5AFA4E00-1C76-4D2C-B8BC-B09EC544ADCD}" srcOrd="1" destOrd="0" parTransId="{210E1E04-C616-45CF-B224-C6C25DA9F478}" sibTransId="{1F92B054-EF52-4645-BB02-A949AF6A9F56}"/>
    <dgm:cxn modelId="{DC265140-29B7-488B-AC89-D8A611AAEE80}" type="presOf" srcId="{20E0454D-340D-4C3D-9467-BD3A8DCEAADF}" destId="{49B39453-DA4E-47FA-AF61-8FEE348EDAC1}" srcOrd="0" destOrd="0" presId="urn:microsoft.com/office/officeart/2005/8/layout/list1"/>
    <dgm:cxn modelId="{4F79B12C-BCC8-4005-A2EC-FA46BF506379}" type="presOf" srcId="{5AFA4E00-1C76-4D2C-B8BC-B09EC544ADCD}" destId="{616334A2-9E7C-4DF1-AB7D-12E6AC02A790}" srcOrd="1" destOrd="0" presId="urn:microsoft.com/office/officeart/2005/8/layout/list1"/>
    <dgm:cxn modelId="{9E964B8E-0C6F-46F4-BA14-A51E4C88FF32}" type="presOf" srcId="{CDB59FF1-A002-4F9D-A71F-01850524D77D}" destId="{A45E6B8D-493C-4E17-8FB2-8F147C50AA9D}" srcOrd="0" destOrd="0" presId="urn:microsoft.com/office/officeart/2005/8/layout/list1"/>
    <dgm:cxn modelId="{9554F03E-66D9-4682-8F29-2B3DE9CC13E8}" type="presOf" srcId="{9D9A0412-5B74-4DB1-B40E-5FF4320EB9C7}" destId="{6557CF49-2EB5-4C09-A9BC-DB97FFA68626}" srcOrd="0" destOrd="0" presId="urn:microsoft.com/office/officeart/2005/8/layout/list1"/>
    <dgm:cxn modelId="{28A46BF2-B74A-48E1-8771-6F36632F53E1}" type="presOf" srcId="{CDB59FF1-A002-4F9D-A71F-01850524D77D}" destId="{E2202273-4A6E-46F0-8F28-DDB9B67E31DD}" srcOrd="1" destOrd="0" presId="urn:microsoft.com/office/officeart/2005/8/layout/list1"/>
    <dgm:cxn modelId="{DF12B8AD-4E7B-40C7-B9E5-D137C0AB9F9B}" srcId="{20E0454D-340D-4C3D-9467-BD3A8DCEAADF}" destId="{CDB59FF1-A002-4F9D-A71F-01850524D77D}" srcOrd="3" destOrd="0" parTransId="{AC6ECAA4-A602-4CB4-9B04-8566039BD957}" sibTransId="{6661DAED-DC6D-48F4-84CB-1707C7E82D77}"/>
    <dgm:cxn modelId="{0CB0270E-F910-46E9-AB7F-088EFB0BBB8F}" type="presOf" srcId="{5D405BDA-5DCD-4008-9E13-DE8C5D86FB63}" destId="{2D4BA293-004E-4E92-8577-0BB80D73AFBA}" srcOrd="1" destOrd="0" presId="urn:microsoft.com/office/officeart/2005/8/layout/list1"/>
    <dgm:cxn modelId="{1227F7DB-7738-4A6B-9440-D2D4FAC35A01}" srcId="{20E0454D-340D-4C3D-9467-BD3A8DCEAADF}" destId="{9D9A0412-5B74-4DB1-B40E-5FF4320EB9C7}" srcOrd="2" destOrd="0" parTransId="{6CA5E65E-0321-41E3-A399-8C64C8345CE2}" sibTransId="{AC660FD8-D303-4AE5-97D7-9EE4F3A60FCE}"/>
    <dgm:cxn modelId="{4C9B22B5-C2FA-4E84-A840-621CD408A34C}" type="presOf" srcId="{9D9A0412-5B74-4DB1-B40E-5FF4320EB9C7}" destId="{17927790-72BE-45F2-A041-63B358A15087}" srcOrd="1" destOrd="0" presId="urn:microsoft.com/office/officeart/2005/8/layout/list1"/>
    <dgm:cxn modelId="{D3298395-0392-4EBA-82AC-79747A0FA867}" srcId="{20E0454D-340D-4C3D-9467-BD3A8DCEAADF}" destId="{5D405BDA-5DCD-4008-9E13-DE8C5D86FB63}" srcOrd="0" destOrd="0" parTransId="{ED1C610A-E1AA-4227-83BB-ED5F61F03114}" sibTransId="{D22D68B5-B179-4FC2-ACE3-C1253C2F4A54}"/>
    <dgm:cxn modelId="{40576D97-3E9D-4E7F-9308-0E4148DE74B9}" type="presParOf" srcId="{49B39453-DA4E-47FA-AF61-8FEE348EDAC1}" destId="{691F4454-B0E1-4F5B-BB55-067132F79BE5}" srcOrd="0" destOrd="0" presId="urn:microsoft.com/office/officeart/2005/8/layout/list1"/>
    <dgm:cxn modelId="{B9548DA1-985A-47F8-B628-012BE2AECE29}" type="presParOf" srcId="{691F4454-B0E1-4F5B-BB55-067132F79BE5}" destId="{1F53F66F-894E-41F6-94B4-8CEF3C24FB8A}" srcOrd="0" destOrd="0" presId="urn:microsoft.com/office/officeart/2005/8/layout/list1"/>
    <dgm:cxn modelId="{C60CAF88-74BE-4693-887E-142BDCABC3CC}" type="presParOf" srcId="{691F4454-B0E1-4F5B-BB55-067132F79BE5}" destId="{2D4BA293-004E-4E92-8577-0BB80D73AFBA}" srcOrd="1" destOrd="0" presId="urn:microsoft.com/office/officeart/2005/8/layout/list1"/>
    <dgm:cxn modelId="{F77B764D-C0DD-412A-8791-812F1944E9D2}" type="presParOf" srcId="{49B39453-DA4E-47FA-AF61-8FEE348EDAC1}" destId="{FBD705B7-DF9C-44AE-B7F8-F2CB99B59EF6}" srcOrd="1" destOrd="0" presId="urn:microsoft.com/office/officeart/2005/8/layout/list1"/>
    <dgm:cxn modelId="{681ABE29-CF99-4DC9-9139-792825A26C7C}" type="presParOf" srcId="{49B39453-DA4E-47FA-AF61-8FEE348EDAC1}" destId="{CBA9EAC7-B254-4EAF-B19F-BE67E5CB71BA}" srcOrd="2" destOrd="0" presId="urn:microsoft.com/office/officeart/2005/8/layout/list1"/>
    <dgm:cxn modelId="{D22CA5DC-1156-4138-A061-EF017D764226}" type="presParOf" srcId="{49B39453-DA4E-47FA-AF61-8FEE348EDAC1}" destId="{ADA2245B-3E19-42CA-A998-8A17101DFE7A}" srcOrd="3" destOrd="0" presId="urn:microsoft.com/office/officeart/2005/8/layout/list1"/>
    <dgm:cxn modelId="{033CE0EB-26A5-4EFA-BDD8-92F10DA39D06}" type="presParOf" srcId="{49B39453-DA4E-47FA-AF61-8FEE348EDAC1}" destId="{AFF6CA21-3F42-4466-AB0A-082BC48BB6F0}" srcOrd="4" destOrd="0" presId="urn:microsoft.com/office/officeart/2005/8/layout/list1"/>
    <dgm:cxn modelId="{86ECA0A9-0545-4AF2-A433-0ED2550A6B3F}" type="presParOf" srcId="{AFF6CA21-3F42-4466-AB0A-082BC48BB6F0}" destId="{D41243F7-19C5-4C88-8A52-7D7464AD054A}" srcOrd="0" destOrd="0" presId="urn:microsoft.com/office/officeart/2005/8/layout/list1"/>
    <dgm:cxn modelId="{41C82572-E307-475F-BC8B-071EAB8B3564}" type="presParOf" srcId="{AFF6CA21-3F42-4466-AB0A-082BC48BB6F0}" destId="{616334A2-9E7C-4DF1-AB7D-12E6AC02A790}" srcOrd="1" destOrd="0" presId="urn:microsoft.com/office/officeart/2005/8/layout/list1"/>
    <dgm:cxn modelId="{F780FAE3-5D50-46A9-A55C-5AD475E5675B}" type="presParOf" srcId="{49B39453-DA4E-47FA-AF61-8FEE348EDAC1}" destId="{FA639400-021E-4D47-AB7E-4B98005DC8CD}" srcOrd="5" destOrd="0" presId="urn:microsoft.com/office/officeart/2005/8/layout/list1"/>
    <dgm:cxn modelId="{751A012C-2316-46BE-8A2B-976954C7AC5A}" type="presParOf" srcId="{49B39453-DA4E-47FA-AF61-8FEE348EDAC1}" destId="{1EACBB36-FD41-468A-BFDD-2E889FB4FDDC}" srcOrd="6" destOrd="0" presId="urn:microsoft.com/office/officeart/2005/8/layout/list1"/>
    <dgm:cxn modelId="{5FCFD978-C9FA-49E1-8807-B3A817D8CED8}" type="presParOf" srcId="{49B39453-DA4E-47FA-AF61-8FEE348EDAC1}" destId="{E267683A-E168-441A-8DA6-98B6DFD2D939}" srcOrd="7" destOrd="0" presId="urn:microsoft.com/office/officeart/2005/8/layout/list1"/>
    <dgm:cxn modelId="{F002048B-CC36-4D41-9B29-DBC8E8FE96C5}" type="presParOf" srcId="{49B39453-DA4E-47FA-AF61-8FEE348EDAC1}" destId="{08C133B0-AA8D-48FD-8698-9FC69CF593F2}" srcOrd="8" destOrd="0" presId="urn:microsoft.com/office/officeart/2005/8/layout/list1"/>
    <dgm:cxn modelId="{671AF121-25D9-4311-8339-8083B35064F5}" type="presParOf" srcId="{08C133B0-AA8D-48FD-8698-9FC69CF593F2}" destId="{6557CF49-2EB5-4C09-A9BC-DB97FFA68626}" srcOrd="0" destOrd="0" presId="urn:microsoft.com/office/officeart/2005/8/layout/list1"/>
    <dgm:cxn modelId="{7BB755D2-F167-46C5-AF7E-40CCF6735896}" type="presParOf" srcId="{08C133B0-AA8D-48FD-8698-9FC69CF593F2}" destId="{17927790-72BE-45F2-A041-63B358A15087}" srcOrd="1" destOrd="0" presId="urn:microsoft.com/office/officeart/2005/8/layout/list1"/>
    <dgm:cxn modelId="{987BFD61-7EED-44E4-983B-D4C12AF5F8AC}" type="presParOf" srcId="{49B39453-DA4E-47FA-AF61-8FEE348EDAC1}" destId="{6FF5FCC0-E299-4410-AF53-02FB2082C73B}" srcOrd="9" destOrd="0" presId="urn:microsoft.com/office/officeart/2005/8/layout/list1"/>
    <dgm:cxn modelId="{5EC2A83B-35C2-4992-9F5B-590934A33F10}" type="presParOf" srcId="{49B39453-DA4E-47FA-AF61-8FEE348EDAC1}" destId="{491B14FE-62FA-4456-8EA8-9AC986895A15}" srcOrd="10" destOrd="0" presId="urn:microsoft.com/office/officeart/2005/8/layout/list1"/>
    <dgm:cxn modelId="{4AF3D31E-2724-46D4-89C4-600142D7E3F9}" type="presParOf" srcId="{49B39453-DA4E-47FA-AF61-8FEE348EDAC1}" destId="{3E12D6DA-9D9A-40F1-9394-D36C5C6F0127}" srcOrd="11" destOrd="0" presId="urn:microsoft.com/office/officeart/2005/8/layout/list1"/>
    <dgm:cxn modelId="{36EE00A0-7E1C-438B-A6B3-89D9C8411578}" type="presParOf" srcId="{49B39453-DA4E-47FA-AF61-8FEE348EDAC1}" destId="{B84C6BFA-9B29-48C8-AF2E-1A5BD612D61B}" srcOrd="12" destOrd="0" presId="urn:microsoft.com/office/officeart/2005/8/layout/list1"/>
    <dgm:cxn modelId="{6AC9B9E1-E1EB-4349-8439-6B20CF451288}" type="presParOf" srcId="{B84C6BFA-9B29-48C8-AF2E-1A5BD612D61B}" destId="{A45E6B8D-493C-4E17-8FB2-8F147C50AA9D}" srcOrd="0" destOrd="0" presId="urn:microsoft.com/office/officeart/2005/8/layout/list1"/>
    <dgm:cxn modelId="{49067424-5FE6-4469-9B89-C2331C232C38}" type="presParOf" srcId="{B84C6BFA-9B29-48C8-AF2E-1A5BD612D61B}" destId="{E2202273-4A6E-46F0-8F28-DDB9B67E31DD}" srcOrd="1" destOrd="0" presId="urn:microsoft.com/office/officeart/2005/8/layout/list1"/>
    <dgm:cxn modelId="{E4F48C3A-7393-4EBD-BDD3-4F49A48B90ED}" type="presParOf" srcId="{49B39453-DA4E-47FA-AF61-8FEE348EDAC1}" destId="{9D3F71CF-2A7C-4E63-AADF-6663BB75C0A3}" srcOrd="13" destOrd="0" presId="urn:microsoft.com/office/officeart/2005/8/layout/list1"/>
    <dgm:cxn modelId="{21E2168C-8790-4A3E-9F17-5FF74704F1E4}" type="presParOf" srcId="{49B39453-DA4E-47FA-AF61-8FEE348EDAC1}" destId="{32A12219-99FA-4DC2-A908-D83A0DBE30B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9EAC7-B254-4EAF-B19F-BE67E5CB71BA}">
      <dsp:nvSpPr>
        <dsp:cNvPr id="0" name=""/>
        <dsp:cNvSpPr/>
      </dsp:nvSpPr>
      <dsp:spPr>
        <a:xfrm>
          <a:off x="82329" y="906807"/>
          <a:ext cx="7136008" cy="528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BA293-004E-4E92-8577-0BB80D73AFBA}">
      <dsp:nvSpPr>
        <dsp:cNvPr id="0" name=""/>
        <dsp:cNvSpPr/>
      </dsp:nvSpPr>
      <dsp:spPr>
        <a:xfrm>
          <a:off x="0" y="2171"/>
          <a:ext cx="7029692" cy="124288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Контроль бюджетного процесса в части обеспечения бюджетной устойчивости и сбалансированности бюджета города Твери, исходя из сложившейся экономической ситуации в стране, вызванной распространением новой коронавирусной инфекции и принятием мер по устранению ее последствий</a:t>
          </a:r>
          <a:endParaRPr lang="ru-RU" sz="1600" b="1" kern="1200" dirty="0"/>
        </a:p>
      </dsp:txBody>
      <dsp:txXfrm>
        <a:off x="60673" y="62844"/>
        <a:ext cx="6908346" cy="1121542"/>
      </dsp:txXfrm>
    </dsp:sp>
    <dsp:sp modelId="{1EACBB36-FD41-468A-BFDD-2E889FB4FDDC}">
      <dsp:nvSpPr>
        <dsp:cNvPr id="0" name=""/>
        <dsp:cNvSpPr/>
      </dsp:nvSpPr>
      <dsp:spPr>
        <a:xfrm>
          <a:off x="82329" y="1735928"/>
          <a:ext cx="6695930" cy="5964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334A2-9E7C-4DF1-AB7D-12E6AC02A790}">
      <dsp:nvSpPr>
        <dsp:cNvPr id="0" name=""/>
        <dsp:cNvSpPr/>
      </dsp:nvSpPr>
      <dsp:spPr>
        <a:xfrm>
          <a:off x="10321" y="1486883"/>
          <a:ext cx="6611364" cy="622017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Контроль мероприятий, направленных на поэтапное снижение дефицита бюджета города Твери, снижение муниципального долга</a:t>
          </a:r>
          <a:endParaRPr lang="ru-RU" sz="1600" b="1" kern="1200" dirty="0"/>
        </a:p>
      </dsp:txBody>
      <dsp:txXfrm>
        <a:off x="40685" y="1517247"/>
        <a:ext cx="6550636" cy="561289"/>
      </dsp:txXfrm>
    </dsp:sp>
    <dsp:sp modelId="{491B14FE-62FA-4456-8EA8-9AC986895A15}">
      <dsp:nvSpPr>
        <dsp:cNvPr id="0" name=""/>
        <dsp:cNvSpPr/>
      </dsp:nvSpPr>
      <dsp:spPr>
        <a:xfrm>
          <a:off x="95899" y="2852057"/>
          <a:ext cx="6403151" cy="476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7790-72BE-45F2-A041-63B358A15087}">
      <dsp:nvSpPr>
        <dsp:cNvPr id="0" name=""/>
        <dsp:cNvSpPr/>
      </dsp:nvSpPr>
      <dsp:spPr>
        <a:xfrm>
          <a:off x="3437" y="2374878"/>
          <a:ext cx="6336105" cy="79704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 исполнения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600" b="1" kern="1200" dirty="0"/>
        </a:p>
      </dsp:txBody>
      <dsp:txXfrm>
        <a:off x="42345" y="2413786"/>
        <a:ext cx="6258289" cy="719224"/>
      </dsp:txXfrm>
    </dsp:sp>
    <dsp:sp modelId="{32A12219-99FA-4DC2-A908-D83A0DBE30BA}">
      <dsp:nvSpPr>
        <dsp:cNvPr id="0" name=""/>
        <dsp:cNvSpPr/>
      </dsp:nvSpPr>
      <dsp:spPr>
        <a:xfrm>
          <a:off x="82329" y="4040184"/>
          <a:ext cx="6108705" cy="356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02273-4A6E-46F0-8F28-DDB9B67E31DD}">
      <dsp:nvSpPr>
        <dsp:cNvPr id="0" name=""/>
        <dsp:cNvSpPr/>
      </dsp:nvSpPr>
      <dsp:spPr>
        <a:xfrm>
          <a:off x="0" y="3364697"/>
          <a:ext cx="6018657" cy="93114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Контроль за целевым и эффективным использованием средств бюджета города, направленных на обеспечение деятельности муниципальных предприятий и учреждений</a:t>
          </a:r>
          <a:endParaRPr lang="ru-RU" sz="1600" b="1" kern="1200" dirty="0"/>
        </a:p>
      </dsp:txBody>
      <dsp:txXfrm>
        <a:off x="45455" y="3410152"/>
        <a:ext cx="5927747" cy="840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429BB-807D-4092-B6D9-9A12B14755AE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56B49-CB45-4D92-A75D-31B8AB97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56B49-CB45-4D92-A75D-31B8AB97977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1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1BB3-976D-4946-92B0-2737EB7A0D81}" type="datetime1">
              <a:rPr lang="ru-RU" smtClean="0"/>
              <a:t>07.06.2022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3174-B5BB-4466-AF0E-72D3ACDF4D5E}" type="datetime1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2616-E04F-48D8-9165-7BC293E209AC}" type="datetime1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EBB-D4AD-4C2E-886B-A71AE3322589}" type="datetime1">
              <a:rPr lang="ru-RU" smtClean="0"/>
              <a:t>07.06.2022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1602-4E99-4F4F-8558-93B9545428DD}" type="datetime1">
              <a:rPr lang="ru-RU" smtClean="0"/>
              <a:t>07.06.2022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B804-B0AD-4A89-9261-C6C4E71D9DF9}" type="datetime1">
              <a:rPr lang="ru-RU" smtClean="0"/>
              <a:t>07.06.2022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2CD1-E80A-434F-A35D-660AC18A64C1}" type="datetime1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D64-C68A-4A02-8480-7CCF86A02CF7}" type="datetime1">
              <a:rPr lang="ru-RU" smtClean="0"/>
              <a:t>07.06.2022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8AA-ABA8-4EA2-9C41-B9EDF21FB5D0}" type="datetime1">
              <a:rPr lang="ru-RU" smtClean="0"/>
              <a:t>07.06.2022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EE38-161C-4B59-B4F4-2725E75EF0DB}" type="datetime1">
              <a:rPr lang="ru-RU" smtClean="0"/>
              <a:t>07.06.2022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E6D5-6D76-464C-B06D-ECD4FEDDD7F4}" type="datetime1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4086BE-F9F6-443E-8FD3-05BBA14433D5}" type="datetime1">
              <a:rPr lang="ru-RU" smtClean="0"/>
              <a:t>07.06.2022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568863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70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деятельности</a:t>
            </a:r>
            <a:endParaRPr lang="ru-RU" sz="4100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Контрольно-счетной палаты</a:t>
            </a:r>
            <a:endParaRPr lang="ru-RU" sz="41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5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орода Твери</a:t>
            </a:r>
            <a:endParaRPr lang="ru-RU" sz="41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2021 год</a:t>
            </a:r>
            <a:endParaRPr lang="ru-RU" sz="4100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8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611560" y="692696"/>
            <a:ext cx="1008112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0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964" y="685800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10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Штриховая стрелка вправо 5"/>
          <p:cNvSpPr>
            <a:spLocks noChangeArrowheads="1"/>
          </p:cNvSpPr>
          <p:nvPr/>
        </p:nvSpPr>
        <p:spPr bwMode="auto">
          <a:xfrm>
            <a:off x="2683748" y="3758377"/>
            <a:ext cx="1026418" cy="612632"/>
          </a:xfrm>
          <a:prstGeom prst="stripedRightArrow">
            <a:avLst>
              <a:gd name="adj1" fmla="val 50000"/>
              <a:gd name="adj2" fmla="val 44231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в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части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3746019" y="1714412"/>
            <a:ext cx="4968554" cy="565785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Нарушения при формировании и исполнении бюджета: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4 нарушения на сумму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2 745,7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732878" y="3326205"/>
            <a:ext cx="4968556" cy="792088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Нарушения в сфере управления и распоряжения муниципальной собственностью: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2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нарушений на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сумму 1 307,7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732876" y="2420888"/>
            <a:ext cx="4968555" cy="810784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Нарушения ведения бухгалтерского учета, составление и предоставление финансовой отчетности: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23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 нарушения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 сумму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3 137 789,8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754072" y="4195598"/>
            <a:ext cx="4968555" cy="565785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Times New Roman"/>
              </a:rPr>
              <a:t>Нарушения при осуществлении муниципальных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Times New Roman"/>
              </a:rPr>
              <a:t>закупок</a:t>
            </a:r>
            <a:r>
              <a:rPr lang="ru-RU" sz="1400" b="1" dirty="0" smtClean="0">
                <a:ea typeface="Calibri"/>
                <a:cs typeface="Times New Roman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32 нарушения на сумму 1 352,6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043608" y="1140242"/>
            <a:ext cx="7523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контрольные и экспертно-аналитические мероприятия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3754071" y="5733256"/>
            <a:ext cx="4968556" cy="504056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Иные нарушения законодательства: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18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нарушений на сумму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5 405,4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3486" y="2933243"/>
            <a:ext cx="2250976" cy="226290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Выявлено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100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нарушений законодательства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общую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сумму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3 255 726,1 тыс</a:t>
            </a:r>
            <a:r>
              <a:rPr lang="ru-RU" sz="1400" b="1" dirty="0">
                <a:solidFill>
                  <a:srgbClr val="C00000"/>
                </a:solidFill>
              </a:rPr>
              <a:t>. руб</a:t>
            </a:r>
            <a:r>
              <a:rPr lang="ru-RU" sz="1400" b="1" dirty="0" smtClean="0">
                <a:solidFill>
                  <a:srgbClr val="C00000"/>
                </a:solidFill>
              </a:rPr>
              <a:t>.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77,2 %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общей суммы проверенных средств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3736877" y="4906660"/>
            <a:ext cx="4968555" cy="754588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Times New Roman"/>
              </a:rPr>
              <a:t>Нарушения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Times New Roman"/>
              </a:rPr>
              <a:t>в сфере деятельности организаций при использовании муниципального имущества: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11 нарушений на сумму 107 124,9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9" name="Молния 28"/>
          <p:cNvSpPr>
            <a:spLocks noChangeArrowheads="1"/>
          </p:cNvSpPr>
          <p:nvPr/>
        </p:nvSpPr>
        <p:spPr bwMode="auto">
          <a:xfrm rot="1509698">
            <a:off x="2566659" y="2844924"/>
            <a:ext cx="910223" cy="773497"/>
          </a:xfrm>
          <a:prstGeom prst="lightningBol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7579"/>
            <a:ext cx="824312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815" y="687572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КСП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11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412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5747" y="106680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повышения доходного потенциала бюджета города Твери</a:t>
            </a:r>
            <a:endParaRPr lang="ru-RU" dirty="0"/>
          </a:p>
        </p:txBody>
      </p:sp>
      <p:sp>
        <p:nvSpPr>
          <p:cNvPr id="30" name="Блок-схема: документ 29"/>
          <p:cNvSpPr/>
          <p:nvPr/>
        </p:nvSpPr>
        <p:spPr>
          <a:xfrm>
            <a:off x="612104" y="1537395"/>
            <a:ext cx="8224591" cy="4752528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152400" dir="18900000" algn="b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ctr">
              <a:lnSpc>
                <a:spcPts val="2100"/>
              </a:lnSpc>
              <a:spcAft>
                <a:spcPts val="300"/>
              </a:spcAft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Результаты проведения контрольных и экспертно-аналитических мероприятий, экспертиз НПА в части:</a:t>
            </a:r>
          </a:p>
          <a:p>
            <a:pPr marL="285750" indent="-285750" algn="just">
              <a:lnSpc>
                <a:spcPts val="2100"/>
              </a:lnSpc>
              <a:buFontTx/>
              <a:buChar char="-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развития доходного потенциала бюджета города в части реализации мероприятий, направленных на повышение доходной части бюджета города Твери за счет налоговых и неналоговых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поступлений: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параметры </a:t>
            </a:r>
            <a:r>
              <a:rPr lang="ru-RU" sz="1600" b="1" i="1" u="sng" dirty="0">
                <a:solidFill>
                  <a:schemeClr val="tx2">
                    <a:lumMod val="50000"/>
                  </a:schemeClr>
                </a:solidFill>
              </a:rPr>
              <a:t>доходной части бюджета в 2021 году увеличились на 977 293,4 тыс. руб. (в 2020 году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– на 2 </a:t>
            </a:r>
            <a:r>
              <a:rPr lang="ru-RU" sz="1600" b="1" i="1" u="sng" dirty="0">
                <a:solidFill>
                  <a:schemeClr val="tx2">
                    <a:lumMod val="50000"/>
                  </a:schemeClr>
                </a:solidFill>
              </a:rPr>
              <a:t>142 604,8 тыс. руб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  <a:endParaRPr lang="ru-RU" sz="16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lnSpc>
                <a:spcPts val="2100"/>
              </a:lnSpc>
              <a:buFontTx/>
              <a:buChar char="-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повышения эффективности администрирования доходов, в том числе в части     претензионно-исковой деятельности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дополнительные поступления в бюджет города               Твери в </a:t>
            </a:r>
            <a:r>
              <a:rPr lang="ru-RU" sz="1600" b="1" i="1" u="sng" dirty="0">
                <a:solidFill>
                  <a:schemeClr val="tx2">
                    <a:lumMod val="50000"/>
                  </a:schemeClr>
                </a:solidFill>
              </a:rPr>
              <a:t>2021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году составили 306 </a:t>
            </a:r>
            <a:r>
              <a:rPr lang="ru-RU" sz="1600" b="1" i="1" u="sng" dirty="0">
                <a:solidFill>
                  <a:schemeClr val="tx2">
                    <a:lumMod val="50000"/>
                  </a:schemeClr>
                </a:solidFill>
              </a:rPr>
              <a:t>243,0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тыс</a:t>
            </a:r>
            <a:r>
              <a:rPr lang="ru-RU" sz="1600" b="1" i="1" u="sng" dirty="0">
                <a:solidFill>
                  <a:schemeClr val="tx2">
                    <a:lumMod val="50000"/>
                  </a:schemeClr>
                </a:solidFill>
              </a:rPr>
              <a:t>. руб.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600" b="1" i="1" u="sng" dirty="0">
                <a:solidFill>
                  <a:schemeClr val="tx2">
                    <a:lumMod val="50000"/>
                  </a:schemeClr>
                </a:solidFill>
              </a:rPr>
              <a:t>в 2020 году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– 236 073,0 тыс. руб.)</a:t>
            </a:r>
          </a:p>
          <a:p>
            <a:pPr marL="285750" indent="-285750" algn="just">
              <a:lnSpc>
                <a:spcPts val="2100"/>
              </a:lnSpc>
              <a:buFontTx/>
              <a:buChar char="-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овершенствования организации работы по управлению муниципальной собственностью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повышения доходности деятельности муниципальных учреждений города Твери: </a:t>
            </a:r>
            <a:r>
              <a:rPr lang="ru-RU" sz="1600" b="1" i="1" u="sng" dirty="0" smtClean="0">
                <a:solidFill>
                  <a:schemeClr val="tx2">
                    <a:lumMod val="50000"/>
                  </a:schemeClr>
                </a:solidFill>
              </a:rPr>
              <a:t>применение права освобождения от уплаты НДС приведет к увеличению доходов МБУ культуры от предпринимательской деятельности в 2022 году на 1 048,6 тыс. руб.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1" name="Рисунок 30" descr="https://cdn0.iconfinder.com/data/icons/business-pack-4/512/business_chart_stock_market_report_graph_diagram_growth_success-512.png"/>
          <p:cNvPicPr/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73216"/>
            <a:ext cx="1474094" cy="1188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1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7579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7920880" cy="5318125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КСП</a:t>
            </a: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12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19" descr="https://w7.pngwing.com/pngs/940/293/png-transparent-blue-coin-bit-cost-reduction-service-reduce-the-price-miscellaneous-saving-angle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WatercolorSponge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19408"/>
            <a:ext cx="1296144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664060" y="108040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расходования средств бюджета города Твери</a:t>
            </a:r>
          </a:p>
          <a:p>
            <a:pPr lvl="0" algn="ctr">
              <a:buClr>
                <a:srgbClr val="7FD13B"/>
              </a:buClr>
            </a:pPr>
            <a:endParaRPr lang="ru-RU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документ 20"/>
          <p:cNvSpPr/>
          <p:nvPr/>
        </p:nvSpPr>
        <p:spPr>
          <a:xfrm>
            <a:off x="609600" y="1706036"/>
            <a:ext cx="8152581" cy="4315251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152400" dir="18900000" algn="b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just">
              <a:lnSpc>
                <a:spcPts val="23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</a:p>
          <a:p>
            <a:pPr algn="ctr">
              <a:spcAft>
                <a:spcPts val="300"/>
              </a:spcAft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По результатам проведения контрольных и экспертно-аналитических мероприятий:</a:t>
            </a:r>
          </a:p>
          <a:p>
            <a:pPr marL="285750" lvl="0" indent="-285750" algn="just">
              <a:lnSpc>
                <a:spcPts val="19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странено 118 финансовых нарушений на общую сумму 3 469 067,0 тыс. руб. или 99,0 % от установленного объема нарушений (в 2020 году – 329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442,7 тыс. руб. или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86,0 %); в 2021 году возмещено в бюджет города Твери 281,4 тыс. руб., в 2022 году будет возмещено 2 951,8 тыс. руб.</a:t>
            </a:r>
          </a:p>
          <a:p>
            <a:pPr lvl="0" algn="just"/>
            <a:endParaRPr lang="ru-RU" sz="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Администрацией города разработаны дополнительные мероприятия, направленные: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на повышение контроля за сохранностью и использованием муниципального имущества, находящегося в оперативном управлении и хозяйственном ведении муниципальных учреждений города Твери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 оптимизацию деятельности МУП в части повышения эффективности результатов  деятельности</a:t>
            </a:r>
          </a:p>
          <a:p>
            <a:pPr algn="just"/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Tx/>
              <a:buChar char="-"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Tx/>
              <a:buChar char="-"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564" y="643365"/>
            <a:ext cx="8210872" cy="538742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НЕРЕШЕННЫХ ПРОБЛЕМ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13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https://im0-tub-ru.yandex.net/i?id=d3402dd5c70da1ae4dbe44084ea2cafa&amp;n=13"/>
          <p:cNvPicPr/>
          <p:nvPr/>
        </p:nvPicPr>
        <p:blipFill>
          <a:blip r:embed="rId3">
            <a:clrChange>
              <a:clrFrom>
                <a:srgbClr val="FAFEFD"/>
              </a:clrFrom>
              <a:clrTo>
                <a:srgbClr val="FAFEFD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499" y="3140968"/>
            <a:ext cx="2878661" cy="166241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Группа 20"/>
          <p:cNvGrpSpPr/>
          <p:nvPr/>
        </p:nvGrpSpPr>
        <p:grpSpPr>
          <a:xfrm>
            <a:off x="781800" y="1489774"/>
            <a:ext cx="3230387" cy="2083241"/>
            <a:chOff x="0" y="216244"/>
            <a:chExt cx="2430269" cy="1871536"/>
          </a:xfrm>
          <a:scene3d>
            <a:camera prst="orthographicFront"/>
            <a:lightRig rig="threePt" dir="t"/>
          </a:scene3d>
        </p:grpSpPr>
        <p:sp>
          <p:nvSpPr>
            <p:cNvPr id="24" name="Прямоугольник 23"/>
            <p:cNvSpPr/>
            <p:nvPr/>
          </p:nvSpPr>
          <p:spPr>
            <a:xfrm>
              <a:off x="0" y="216244"/>
              <a:ext cx="2430269" cy="18715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0" y="366799"/>
              <a:ext cx="2430269" cy="1720980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rgbClr val="C00000"/>
                  </a:solidFill>
                </a:rPr>
                <a:t>В части благоустройства</a:t>
              </a:r>
              <a:r>
                <a:rPr lang="ru-RU" sz="1400" b="1" u="sng" kern="1200" dirty="0" smtClean="0">
                  <a:solidFill>
                    <a:schemeClr val="tx1"/>
                  </a:solidFill>
                </a:rPr>
                <a:t> 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ysClr val="windowText" lastClr="000000"/>
                  </a:solidFill>
                </a:rPr>
                <a:t>Н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е закончены инвентаризация и паспортизация озелененных территорий общего пользования города Твери, позволяющие оценить эффективность расходов </a:t>
              </a:r>
              <a:r>
                <a:rPr lang="ru-RU" sz="1400" b="1" dirty="0" smtClean="0">
                  <a:solidFill>
                    <a:sysClr val="windowText" lastClr="000000"/>
                  </a:solidFill>
                </a:rPr>
                <a:t>бюджета </a:t>
              </a:r>
              <a:r>
                <a:rPr lang="ru-RU" sz="1400" b="1" dirty="0">
                  <a:solidFill>
                    <a:sysClr val="windowText" lastClr="000000"/>
                  </a:solidFill>
                </a:rPr>
                <a:t>города на </a:t>
              </a:r>
              <a:r>
                <a:rPr lang="ru-RU" sz="1400" b="1" dirty="0" smtClean="0">
                  <a:solidFill>
                    <a:sysClr val="windowText" lastClr="000000"/>
                  </a:solidFill>
                </a:rPr>
                <a:t>организацию </a:t>
              </a:r>
              <a:r>
                <a:rPr lang="ru-RU" sz="1400" b="1" dirty="0">
                  <a:solidFill>
                    <a:sysClr val="windowText" lastClr="000000"/>
                  </a:solidFill>
                </a:rPr>
                <a:t>благоустройства и </a:t>
              </a:r>
              <a:r>
                <a:rPr lang="ru-RU" sz="1400" b="1" dirty="0" smtClean="0">
                  <a:solidFill>
                    <a:sysClr val="windowText" lastClr="000000"/>
                  </a:solidFill>
                </a:rPr>
                <a:t>озеленения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62000" y="3861047"/>
            <a:ext cx="3230388" cy="2007635"/>
            <a:chOff x="3315628" y="-144152"/>
            <a:chExt cx="3591104" cy="1729057"/>
          </a:xfrm>
          <a:scene3d>
            <a:camera prst="orthographicFront"/>
            <a:lightRig rig="threePt" dir="t"/>
          </a:scene3d>
        </p:grpSpPr>
        <p:sp>
          <p:nvSpPr>
            <p:cNvPr id="31" name="Прямоугольник 30"/>
            <p:cNvSpPr/>
            <p:nvPr/>
          </p:nvSpPr>
          <p:spPr>
            <a:xfrm>
              <a:off x="3315629" y="0"/>
              <a:ext cx="3591103" cy="15849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3315628" y="-144152"/>
              <a:ext cx="3591103" cy="1729057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u="sng" dirty="0" smtClean="0">
                <a:solidFill>
                  <a:srgbClr val="C00000"/>
                </a:solidFill>
              </a:endParaRPr>
            </a:p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dirty="0" smtClean="0">
                  <a:solidFill>
                    <a:srgbClr val="C00000"/>
                  </a:solidFill>
                </a:rPr>
                <a:t>В </a:t>
              </a:r>
              <a:r>
                <a:rPr lang="ru-RU" sz="1400" b="1" u="sng" dirty="0">
                  <a:solidFill>
                    <a:srgbClr val="C00000"/>
                  </a:solidFill>
                </a:rPr>
                <a:t>части деятельности муниципальных предприятий и </a:t>
              </a:r>
              <a:r>
                <a:rPr lang="ru-RU" sz="1400" b="1" u="sng" dirty="0" smtClean="0">
                  <a:solidFill>
                    <a:srgbClr val="C00000"/>
                  </a:solidFill>
                </a:rPr>
                <a:t>учреждений</a:t>
              </a:r>
            </a:p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</a:rPr>
                <a:t>Отсутствие </a:t>
              </a:r>
              <a:r>
                <a:rPr lang="ru-RU" sz="1400" b="1" dirty="0">
                  <a:solidFill>
                    <a:schemeClr val="tx1"/>
                  </a:solidFill>
                </a:rPr>
                <a:t>должного контроля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со </a:t>
              </a:r>
              <a:r>
                <a:rPr lang="ru-RU" sz="1400" b="1" dirty="0">
                  <a:solidFill>
                    <a:schemeClr val="tx1"/>
                  </a:solidFill>
                </a:rPr>
                <a:t>стороны Администрации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города и ее структурных подразделений в части контроля деятельности муниципальных предприятий и учреждений</a:t>
              </a:r>
              <a:endParaRPr lang="ru-RU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343968" y="3984533"/>
            <a:ext cx="3207858" cy="1872209"/>
            <a:chOff x="5346594" y="2421773"/>
            <a:chExt cx="2430269" cy="1561131"/>
          </a:xfrm>
          <a:scene3d>
            <a:camera prst="orthographicFront"/>
            <a:lightRig rig="threeP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5346594" y="2421773"/>
              <a:ext cx="2430269" cy="15611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5346594" y="2524743"/>
              <a:ext cx="2430269" cy="1458161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rgbClr val="C00000"/>
                  </a:solidFill>
                </a:rPr>
                <a:t>В части разработки и утверждения муниципальных программ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</a:rPr>
                <a:t>Не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соответствие показателей (индикаторов) МП показателям, определенным документами стратегического планирования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62149" y="1502350"/>
            <a:ext cx="3199803" cy="2099754"/>
            <a:chOff x="0" y="2128028"/>
            <a:chExt cx="2430269" cy="1867628"/>
          </a:xfrm>
          <a:scene3d>
            <a:camera prst="orthographicFront"/>
            <a:lightRig rig="threePt" dir="t"/>
          </a:scene3d>
        </p:grpSpPr>
        <p:sp>
          <p:nvSpPr>
            <p:cNvPr id="37" name="Прямоугольник 36"/>
            <p:cNvSpPr/>
            <p:nvPr/>
          </p:nvSpPr>
          <p:spPr>
            <a:xfrm>
              <a:off x="0" y="2128028"/>
              <a:ext cx="2430269" cy="17281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0" y="2267052"/>
              <a:ext cx="2430269" cy="1728604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rgbClr val="C00000"/>
                  </a:solidFill>
                </a:rPr>
                <a:t>В сфере ЖКХ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</a:rPr>
                <a:t>Ч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резмерные р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асходы бюджета города на содержание муниципального жилищного фонда: свободного, непригодного для проживания и находящегося в незаконном пользовании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9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11579"/>
            <a:ext cx="8192487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696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ПУБЛИЧНОСТЬ И ИНФОРМАЦИОННОЕ ОБЕСПЕЧЕНИЕ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160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  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C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айт Контрольно-счетной палаты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    города Твери (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www.ksptver.ru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):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равовые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результаты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аналитических мероприятий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план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отчеты 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плана 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порядок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и рассмотрения обращений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новости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фотоматериалы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иные сведения</a:t>
            </a:r>
          </a:p>
          <a:p>
            <a:pPr marL="0" indent="0">
              <a:buClr>
                <a:srgbClr val="7FD13B"/>
              </a:buClr>
              <a:buNone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160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14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 descr="C:\Users\User\Desktop\Снимок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628800"/>
            <a:ext cx="2453837" cy="16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https://xn--80ablbpmfeel8byi.xn--90ais/wp-content/uploads/2020/01/img_451905.png"/>
          <p:cNvPicPr/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584176" cy="1563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1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839200" cy="47393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0" lvl="0" indent="0" algn="ctr">
              <a:buClr>
                <a:srgbClr val="7FD13B"/>
              </a:buClr>
              <a:buNone/>
            </a:pP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 algn="ctr">
              <a:buNone/>
            </a:pPr>
            <a:r>
              <a:rPr lang="ru-RU" sz="4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2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15</a:t>
            </a:fld>
            <a:endParaRPr lang="ru-RU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260648"/>
            <a:ext cx="79208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4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800" y="692697"/>
            <a:ext cx="7703590" cy="5506094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2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39552" y="942015"/>
            <a:ext cx="8507288" cy="4807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>
              <a:buFont typeface="Wingdings 2"/>
              <a:buNone/>
            </a:pPr>
            <a:endParaRPr lang="ru-RU" sz="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1196752"/>
            <a:ext cx="5742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64581902"/>
              </p:ext>
            </p:extLst>
          </p:nvPr>
        </p:nvGraphicFramePr>
        <p:xfrm>
          <a:off x="457200" y="1412776"/>
          <a:ext cx="758101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https://img2.freepng.ru/20180617/uuq/kisspng-certified-public-accountant-business-management-co-auditor-5b2728a60f6a35.7940932115292929660632.jpg"/>
          <p:cNvPicPr/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20"/>
            <a:ext cx="1440160" cy="1397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8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ДЕЯТЕЛЬНОСТИ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3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Штриховая стрелка вправо 5"/>
          <p:cNvSpPr/>
          <p:nvPr/>
        </p:nvSpPr>
        <p:spPr>
          <a:xfrm>
            <a:off x="133244" y="1628800"/>
            <a:ext cx="2350523" cy="1296144"/>
          </a:xfrm>
          <a:prstGeom prst="strip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Предварительный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контроль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224791" y="4077072"/>
            <a:ext cx="2114962" cy="1368152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Последующий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контроль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" name="Блок-схема: документ 1"/>
          <p:cNvSpPr/>
          <p:nvPr/>
        </p:nvSpPr>
        <p:spPr>
          <a:xfrm>
            <a:off x="2627785" y="1268760"/>
            <a:ext cx="6093696" cy="1872208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Проведение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финансово-экономической экспертизы проекта бюджета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на 2022 год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том числе: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- доходная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и расходная части, дефицит бюджета, проект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АИП      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- проект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прогнозного плана (программы) приватизации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муниципального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имущества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Финансово-экономическая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экспертиза проектов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муниципальных 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правовых актов города Твери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2483768" y="3284984"/>
            <a:ext cx="6408712" cy="3456384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Внешняя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проверка отчета Администрации города Твери об исполнении бюджета за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2020 год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, в том числе:                                               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- бюджетной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отчетности главных администраторов бюджетных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средств 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- годового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отчета Администрации города Твери об исполнении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бюджета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города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Тематические (контрольные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экспертно-аналитические) мероприятия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Мониторинги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в части анализа исполнения: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рогнозного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плана (программы) приватизации муниципального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имущества   - плана мероприятий по мобилизации доходов бюджета за 2021 год  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выполнения планов ФХД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МУП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- плана мероприятий в рамках национальных проектов, реализуемых на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территории города Твери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- доходной и расходной частей бюджета города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890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ПОКАЗАТЕЛИ ДЕЯТЕЛЬНОСТИ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4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14754"/>
              </p:ext>
            </p:extLst>
          </p:nvPr>
        </p:nvGraphicFramePr>
        <p:xfrm>
          <a:off x="444652" y="1196752"/>
          <a:ext cx="8447827" cy="448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388"/>
                <a:gridCol w="1008112"/>
                <a:gridCol w="1487189"/>
                <a:gridCol w="146513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832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 руб.</a:t>
                      </a:r>
                    </a:p>
                    <a:p>
                      <a:pPr algn="ctr"/>
                      <a:endParaRPr lang="ru-RU" sz="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56 891 293,5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50 779 654,7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986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Проведено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контрольных и экспертно-аналитических мероприятий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31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777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Проведено экспертиз проектов НПА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96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159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8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Количество предложений, направленных по результатам 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КМ и ЭАМ и </a:t>
                      </a:r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экспертиз проектов НПА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196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293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563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Выявлено нарушений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законодательства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128</a:t>
                      </a:r>
                    </a:p>
                    <a:p>
                      <a:pPr algn="ctr"/>
                      <a:r>
                        <a:rPr lang="ru-RU" sz="1500" b="1" dirty="0" smtClean="0"/>
                        <a:t>3 469 554,1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232</a:t>
                      </a:r>
                    </a:p>
                    <a:p>
                      <a:pPr algn="ctr"/>
                      <a:r>
                        <a:rPr lang="ru-RU" sz="15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383 137,6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105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Устранено выявленных нарушений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118</a:t>
                      </a:r>
                    </a:p>
                    <a:p>
                      <a:pPr algn="ctr"/>
                      <a:r>
                        <a:rPr lang="ru-RU" sz="1500" b="1" dirty="0" smtClean="0"/>
                        <a:t>3 469 067,0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181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329 442,7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73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Направлено представлений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6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494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Направлено материалов в прокуратуру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4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4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703590" cy="538742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СОПРОВОЖДЕНИЕ ДЕЯТЕЛЬНОСТИ ТГД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5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04089"/>
              </p:ext>
            </p:extLst>
          </p:nvPr>
        </p:nvGraphicFramePr>
        <p:xfrm>
          <a:off x="1619672" y="1772816"/>
          <a:ext cx="6480720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584176"/>
              </a:tblGrid>
              <a:tr h="6804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Участие</a:t>
                      </a:r>
                      <a:r>
                        <a:rPr lang="ru-RU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в заседаниях ТГД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14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6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Участие в заседаниях: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- постоянных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комитетов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-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рабочих групп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93245">
                <a:tc>
                  <a:txBody>
                    <a:bodyPr/>
                    <a:lstStyle/>
                    <a:p>
                      <a:pPr algn="l"/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Рассмотрено вопросов всего </a:t>
                      </a:r>
                    </a:p>
                    <a:p>
                      <a:pPr algn="l"/>
                      <a:endParaRPr lang="ru-RU" sz="700" b="1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В том числе проектов решений ТГД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426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148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 descr="http://cdn.onlinewebfonts.com/svg/img_65523.png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365104"/>
            <a:ext cx="1080120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652" y="692696"/>
            <a:ext cx="8375820" cy="5544616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экспертиза проекта бюджета города Твери </a:t>
            </a: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и плановый период 2023-2024 годов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6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3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нутый угол 1"/>
          <p:cNvSpPr/>
          <p:nvPr/>
        </p:nvSpPr>
        <p:spPr>
          <a:xfrm>
            <a:off x="271399" y="1827483"/>
            <a:ext cx="2520279" cy="194421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300" b="1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>
              <a:lnSpc>
                <a:spcPts val="1900"/>
              </a:lnSpc>
              <a:spcBef>
                <a:spcPts val="600"/>
              </a:spcBef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Проект бюджета, в том числе: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доходная и расходная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части              - дефицит бюджета </a:t>
            </a:r>
            <a:endParaRPr lang="ru-RU" sz="1400" b="1" dirty="0">
              <a:solidFill>
                <a:schemeClr val="bg2">
                  <a:lumMod val="10000"/>
                </a:schemeClr>
              </a:solidFill>
            </a:endParaRPr>
          </a:p>
          <a:p>
            <a:pPr lvl="0">
              <a:lnSpc>
                <a:spcPts val="1900"/>
              </a:lnSpc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проект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АИП      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bg2">
                  <a:lumMod val="10000"/>
                </a:schemeClr>
              </a:solidFill>
            </a:endParaRPr>
          </a:p>
          <a:p>
            <a:pPr lvl="0">
              <a:lnSpc>
                <a:spcPts val="1900"/>
              </a:lnSpc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проект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Прогнозного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плана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      (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программы) приватизации  муниципального имущества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2955"/>
              </p:ext>
            </p:extLst>
          </p:nvPr>
        </p:nvGraphicFramePr>
        <p:xfrm>
          <a:off x="2962258" y="2564904"/>
          <a:ext cx="600223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806"/>
                <a:gridCol w="1008112"/>
                <a:gridCol w="1437940"/>
                <a:gridCol w="1370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2021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2020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19 470 304,8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21 342 228,4</a:t>
                      </a:r>
                      <a:endParaRPr lang="ru-RU" sz="15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71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71</a:t>
                      </a:r>
                      <a:endParaRPr lang="ru-RU" sz="15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124 635,0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165 833,1</a:t>
                      </a:r>
                      <a:endParaRPr lang="ru-RU" sz="15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124 635,0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165 833,1</a:t>
                      </a:r>
                      <a:endParaRPr lang="ru-RU" sz="15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Направлено предложений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4-конечная звезда 10"/>
          <p:cNvSpPr/>
          <p:nvPr/>
        </p:nvSpPr>
        <p:spPr>
          <a:xfrm>
            <a:off x="2349886" y="3861048"/>
            <a:ext cx="504056" cy="504056"/>
          </a:xfrm>
          <a:prstGeom prst="star4">
            <a:avLst/>
          </a:prstGeom>
          <a:solidFill>
            <a:srgbClr val="7030A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Рисунок 9" descr="https://img2.freepng.ru/20181107/xhi/kisspng-clip-art-budget-portable-network-graphics-finance-budget-png-images-transparent-free-download-pngmar-5be2ecc6c30299.1021558115415984067988.jpg"/>
          <p:cNvPicPr/>
          <p:nvPr/>
        </p:nvPicPr>
        <p:blipFill>
          <a:blip r:embed="rId4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8" y="4243306"/>
            <a:ext cx="167640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1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экспертиза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муниципальных правовых актов города Твери</a:t>
            </a: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7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74291225"/>
              </p:ext>
            </p:extLst>
          </p:nvPr>
        </p:nvGraphicFramePr>
        <p:xfrm>
          <a:off x="251520" y="1916832"/>
          <a:ext cx="33123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03674148"/>
              </p:ext>
            </p:extLst>
          </p:nvPr>
        </p:nvGraphicFramePr>
        <p:xfrm>
          <a:off x="2195736" y="2996952"/>
          <a:ext cx="68407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6228184" y="2780928"/>
            <a:ext cx="2592288" cy="464861"/>
          </a:xfrm>
          <a:prstGeom prst="wedgeRoundRectCallout">
            <a:avLst>
              <a:gd name="adj1" fmla="val -21185"/>
              <a:gd name="adj2" fmla="val 6988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Структура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заключений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1772815"/>
            <a:ext cx="2016224" cy="464861"/>
          </a:xfrm>
          <a:prstGeom prst="wedgeRoundRectCallout">
            <a:avLst>
              <a:gd name="adj1" fmla="val -21185"/>
              <a:gd name="adj2" fmla="val 6988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Количество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7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105893"/>
            <a:ext cx="8173591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570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ОСЛЕДУЮЩИЙ КОНТРОЛЬ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8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648" y="1124744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годового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об исполнении бюджета города Твери за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dirty="0"/>
          </a:p>
        </p:txBody>
      </p:sp>
      <p:pic>
        <p:nvPicPr>
          <p:cNvPr id="10" name="Рисунок 9" descr="https://www.yarregion.ru/depts/dgz/newsPics/29.01.20/06c8b153-4208-41c1-abe7-84b1859bb95e.jpg"/>
          <p:cNvPicPr/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171" y="1771075"/>
            <a:ext cx="1274294" cy="1415579"/>
          </a:xfrm>
          <a:prstGeom prst="rect">
            <a:avLst/>
          </a:prstGeom>
          <a:ln>
            <a:noFill/>
          </a:ln>
        </p:spPr>
      </p:pic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107505" y="2430092"/>
            <a:ext cx="674296" cy="1719875"/>
          </a:xfrm>
          <a:prstGeom prst="curvedRightArrow">
            <a:avLst>
              <a:gd name="adj1" fmla="val 33126"/>
              <a:gd name="adj2" fmla="val 66251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988841"/>
            <a:ext cx="3574176" cy="8640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Годовой </a:t>
            </a:r>
            <a:r>
              <a:rPr lang="ru-RU" sz="1500" b="1" dirty="0">
                <a:solidFill>
                  <a:schemeClr val="tx1"/>
                </a:solidFill>
              </a:rPr>
              <a:t>отчет об исполнении </a:t>
            </a:r>
            <a:r>
              <a:rPr lang="ru-RU" sz="1500" b="1" dirty="0" smtClean="0">
                <a:solidFill>
                  <a:schemeClr val="tx1"/>
                </a:solidFill>
              </a:rPr>
              <a:t>бюджета,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бюджетная </a:t>
            </a:r>
            <a:r>
              <a:rPr lang="ru-RU" sz="1500" b="1" dirty="0">
                <a:solidFill>
                  <a:schemeClr val="tx1"/>
                </a:solidFill>
              </a:rPr>
              <a:t>отчетность главных администраторов бюджетных средств</a:t>
            </a: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endParaRPr lang="ru-RU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31143"/>
              </p:ext>
            </p:extLst>
          </p:nvPr>
        </p:nvGraphicFramePr>
        <p:xfrm>
          <a:off x="788247" y="3140968"/>
          <a:ext cx="7356034" cy="287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917"/>
                <a:gridCol w="980332"/>
                <a:gridCol w="1783415"/>
                <a:gridCol w="1743370"/>
              </a:tblGrid>
              <a:tr h="5471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2021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2020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5947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тыс. руб.</a:t>
                      </a:r>
                      <a:endParaRPr lang="ru-RU" sz="1500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29 107 874,9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19 741 861,4</a:t>
                      </a:r>
                      <a:endParaRPr lang="ru-RU" sz="15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424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114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91</a:t>
                      </a:r>
                      <a:endParaRPr lang="ru-RU" sz="15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ед.</a:t>
                      </a:r>
                    </a:p>
                    <a:p>
                      <a:pPr algn="ctr"/>
                      <a:r>
                        <a:rPr lang="ru-RU" sz="1500" dirty="0" smtClean="0"/>
                        <a:t>тыс. руб.</a:t>
                      </a:r>
                      <a:endParaRPr lang="ru-RU" sz="1500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25</a:t>
                      </a:r>
                    </a:p>
                    <a:p>
                      <a:pPr algn="ctr"/>
                      <a:r>
                        <a:rPr lang="ru-RU" sz="1500" b="1" dirty="0" smtClean="0"/>
                        <a:t>89 193,0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34 309,8</a:t>
                      </a:r>
                      <a:endParaRPr lang="ru-RU" sz="15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ед.</a:t>
                      </a:r>
                    </a:p>
                    <a:p>
                      <a:pPr algn="ctr"/>
                      <a:r>
                        <a:rPr lang="ru-RU" sz="1500" dirty="0" smtClean="0"/>
                        <a:t>тыс.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24</a:t>
                      </a:r>
                    </a:p>
                    <a:p>
                      <a:pPr algn="ctr"/>
                      <a:r>
                        <a:rPr lang="ru-RU" sz="1500" b="1" dirty="0" smtClean="0"/>
                        <a:t>89 193,0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53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32 815,1</a:t>
                      </a:r>
                      <a:endParaRPr lang="ru-RU" sz="15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Направлено предложений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15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sz="15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800" y="663277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КОНТРОЛЬ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9</a:t>
            </a:fld>
            <a:endParaRPr lang="ru-RU" b="1" dirty="0"/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12474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экспертно-аналитические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349146"/>
              </p:ext>
            </p:extLst>
          </p:nvPr>
        </p:nvGraphicFramePr>
        <p:xfrm>
          <a:off x="323526" y="1772816"/>
          <a:ext cx="5904658" cy="422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368"/>
                <a:gridCol w="951587"/>
                <a:gridCol w="1386567"/>
                <a:gridCol w="1224136"/>
              </a:tblGrid>
              <a:tr h="5471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2021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2020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746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Проведено мероприятий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11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947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4 218 392,7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1 301 985,4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24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30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100</a:t>
                      </a:r>
                    </a:p>
                    <a:p>
                      <a:pPr algn="ctr"/>
                      <a:r>
                        <a:rPr lang="ru-RU" sz="1500" b="1" dirty="0" smtClean="0"/>
                        <a:t>3 255 726,1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168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182 994,7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91</a:t>
                      </a:r>
                    </a:p>
                    <a:p>
                      <a:pPr algn="ctr"/>
                      <a:r>
                        <a:rPr lang="ru-RU" sz="1500" b="1" dirty="0" smtClean="0"/>
                        <a:t>3 255 239,0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124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130 794,5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 представлений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6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</a:t>
                      </a:r>
                      <a:r>
                        <a:rPr lang="ru-RU" sz="15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материалов в прокуратуру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5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Овальная выноска 14"/>
          <p:cNvSpPr/>
          <p:nvPr/>
        </p:nvSpPr>
        <p:spPr>
          <a:xfrm>
            <a:off x="6300191" y="3068960"/>
            <a:ext cx="2736303" cy="720080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Структура тематических мероприятий по  инициаторам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985709754"/>
              </p:ext>
            </p:extLst>
          </p:nvPr>
        </p:nvGraphicFramePr>
        <p:xfrm>
          <a:off x="3923928" y="3140968"/>
          <a:ext cx="4968552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03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7547</TotalTime>
  <Words>1399</Words>
  <Application>Microsoft Office PowerPoint</Application>
  <PresentationFormat>Экран (4:3)</PresentationFormat>
  <Paragraphs>358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Дудова Ольга Николаевна</dc:creator>
  <cp:lastModifiedBy>Дудова Ольга Николаевна</cp:lastModifiedBy>
  <cp:revision>431</cp:revision>
  <cp:lastPrinted>2022-06-07T08:53:14Z</cp:lastPrinted>
  <dcterms:created xsi:type="dcterms:W3CDTF">2020-03-19T08:14:59Z</dcterms:created>
  <dcterms:modified xsi:type="dcterms:W3CDTF">2022-06-07T08:54:12Z</dcterms:modified>
</cp:coreProperties>
</file>